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7" r:id="rId5"/>
    <p:sldId id="324" r:id="rId6"/>
    <p:sldId id="341" r:id="rId7"/>
    <p:sldId id="340" r:id="rId8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A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29" autoAdjust="0"/>
    <p:restoredTop sz="92988" autoAdjust="0"/>
  </p:normalViewPr>
  <p:slideViewPr>
    <p:cSldViewPr showGuides="1">
      <p:cViewPr>
        <p:scale>
          <a:sx n="100" d="100"/>
          <a:sy n="100" d="100"/>
        </p:scale>
        <p:origin x="-222" y="726"/>
      </p:cViewPr>
      <p:guideLst>
        <p:guide orient="horz" pos="1248"/>
        <p:guide orient="horz" pos="4105"/>
        <p:guide orient="horz" pos="4233"/>
        <p:guide orient="horz" pos="912"/>
        <p:guide pos="438"/>
        <p:guide pos="3120"/>
        <p:guide pos="5304"/>
        <p:guide pos="38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solidFill>
                  <a:srgbClr val="00B0F0"/>
                </a:solidFill>
              </a:defRPr>
            </a:pPr>
            <a:r>
              <a:rPr lang="en-IE" b="0" dirty="0" smtClean="0">
                <a:solidFill>
                  <a:srgbClr val="00B0F0"/>
                </a:solidFill>
              </a:rPr>
              <a:t>YTD</a:t>
            </a:r>
          </a:p>
          <a:p>
            <a:pPr>
              <a:defRPr b="0">
                <a:solidFill>
                  <a:srgbClr val="00B0F0"/>
                </a:solidFill>
              </a:defRPr>
            </a:pPr>
            <a:r>
              <a:rPr lang="en-IE" b="0" dirty="0" smtClean="0">
                <a:solidFill>
                  <a:srgbClr val="00B0F0"/>
                </a:solidFill>
              </a:rPr>
              <a:t>% Change</a:t>
            </a:r>
          </a:p>
          <a:p>
            <a:pPr>
              <a:defRPr b="0">
                <a:solidFill>
                  <a:srgbClr val="00B0F0"/>
                </a:solidFill>
              </a:defRPr>
            </a:pPr>
            <a:r>
              <a:rPr lang="en-IE" b="0" dirty="0" err="1" smtClean="0">
                <a:solidFill>
                  <a:srgbClr val="00B0F0"/>
                </a:solidFill>
              </a:rPr>
              <a:t>Vs</a:t>
            </a:r>
            <a:r>
              <a:rPr lang="en-IE" b="0" dirty="0" smtClean="0">
                <a:solidFill>
                  <a:srgbClr val="00B0F0"/>
                </a:solidFill>
              </a:rPr>
              <a:t> same period</a:t>
            </a:r>
          </a:p>
          <a:p>
            <a:pPr>
              <a:defRPr b="0">
                <a:solidFill>
                  <a:srgbClr val="00B0F0"/>
                </a:solidFill>
              </a:defRPr>
            </a:pPr>
            <a:r>
              <a:rPr lang="en-IE" b="0" dirty="0" smtClean="0">
                <a:solidFill>
                  <a:srgbClr val="00B0F0"/>
                </a:solidFill>
              </a:rPr>
              <a:t>Year ago</a:t>
            </a:r>
            <a:endParaRPr lang="en-IE" b="0" dirty="0">
              <a:solidFill>
                <a:srgbClr val="00B0F0"/>
              </a:solidFill>
            </a:endParaRPr>
          </a:p>
        </c:rich>
      </c:tx>
      <c:layout>
        <c:manualLayout>
          <c:xMode val="edge"/>
          <c:yMode val="edge"/>
          <c:x val="0.58968358121901432"/>
          <c:y val="8.20105820105820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283051424127541"/>
          <c:y val="3.5242261383993667E-2"/>
          <c:w val="0.6073563721201517"/>
          <c:h val="0.86091301087364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Grand 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</c:f>
              <c:numCache>
                <c:formatCode>#,##0.0;[Red]\-#,##0.0</c:formatCode>
                <c:ptCount val="1"/>
                <c:pt idx="0">
                  <c:v>3.78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Press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Sheet1!$B$3</c:f>
              <c:numCache>
                <c:formatCode>#,##0.0;[Red]\-#,##0.0</c:formatCode>
                <c:ptCount val="1"/>
                <c:pt idx="0">
                  <c:v>1.7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TV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Sheet1!$B$4</c:f>
              <c:numCache>
                <c:formatCode>#,##0.0;[Red]\-#,##0.0</c:formatCode>
                <c:ptCount val="1"/>
                <c:pt idx="0">
                  <c:v>5.9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Sheet1!$B$5</c:f>
              <c:numCache>
                <c:formatCode>#,##0.0;[Red]\-#,##0.0</c:formatCode>
                <c:ptCount val="1"/>
                <c:pt idx="0">
                  <c:v>4.74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Radio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Sheet1!$B$6</c:f>
              <c:numCache>
                <c:formatCode>#,##0.0;[Red]\-#,##0.0</c:formatCode>
                <c:ptCount val="1"/>
                <c:pt idx="0">
                  <c:v>-5.18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dLbl>
              <c:idx val="0"/>
              <c:layout>
                <c:manualLayout>
                  <c:x val="3.3950617283950615E-2"/>
                  <c:y val="5.2918385201849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Sheet1!$B$7</c:f>
              <c:numCache>
                <c:formatCode>#,##0.0;[Red]\-#,##0.0</c:formatCode>
                <c:ptCount val="1"/>
                <c:pt idx="0">
                  <c:v>100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Cinema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Sheet1!$B$8</c:f>
              <c:numCache>
                <c:formatCode>#,##0.0;[Red]\-#,##0.0</c:formatCode>
                <c:ptCount val="1"/>
                <c:pt idx="0">
                  <c:v>21.17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2490368"/>
        <c:axId val="92504448"/>
      </c:barChart>
      <c:catAx>
        <c:axId val="924903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92504448"/>
        <c:crosses val="autoZero"/>
        <c:auto val="1"/>
        <c:lblAlgn val="ctr"/>
        <c:lblOffset val="100"/>
        <c:noMultiLvlLbl val="0"/>
      </c:catAx>
      <c:valAx>
        <c:axId val="92504448"/>
        <c:scaling>
          <c:orientation val="minMax"/>
        </c:scaling>
        <c:delete val="1"/>
        <c:axPos val="t"/>
        <c:numFmt formatCode="#,##0.0;[Red]\-#,##0.0" sourceLinked="1"/>
        <c:majorTickMark val="none"/>
        <c:minorTickMark val="none"/>
        <c:tickLblPos val="none"/>
        <c:crossAx val="9249036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8.0246913580246909E-2"/>
          <c:y val="2.2458651001958086E-2"/>
          <c:w val="0.23679085253232235"/>
          <c:h val="0.89288526434195725"/>
        </c:manualLayout>
      </c:layout>
      <c:overlay val="0"/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solidFill>
                  <a:schemeClr val="accent2">
                    <a:lumMod val="75000"/>
                  </a:schemeClr>
                </a:solidFill>
              </a:defRPr>
            </a:pPr>
            <a:r>
              <a:rPr lang="en-IE" b="0" dirty="0" smtClean="0">
                <a:solidFill>
                  <a:schemeClr val="accent2">
                    <a:lumMod val="75000"/>
                  </a:schemeClr>
                </a:solidFill>
              </a:rPr>
              <a:t>Latest 3 months</a:t>
            </a:r>
          </a:p>
          <a:p>
            <a:pPr>
              <a:defRPr b="0">
                <a:solidFill>
                  <a:schemeClr val="accent2">
                    <a:lumMod val="75000"/>
                  </a:schemeClr>
                </a:solidFill>
              </a:defRPr>
            </a:pPr>
            <a:r>
              <a:rPr lang="en-IE" b="0" dirty="0" smtClean="0">
                <a:solidFill>
                  <a:schemeClr val="accent2">
                    <a:lumMod val="75000"/>
                  </a:schemeClr>
                </a:solidFill>
              </a:rPr>
              <a:t>% Change</a:t>
            </a:r>
          </a:p>
          <a:p>
            <a:pPr>
              <a:defRPr b="0">
                <a:solidFill>
                  <a:schemeClr val="accent2">
                    <a:lumMod val="75000"/>
                  </a:schemeClr>
                </a:solidFill>
              </a:defRPr>
            </a:pPr>
            <a:r>
              <a:rPr lang="en-IE" b="0" dirty="0" smtClean="0">
                <a:solidFill>
                  <a:schemeClr val="accent2">
                    <a:lumMod val="75000"/>
                  </a:schemeClr>
                </a:solidFill>
              </a:rPr>
              <a:t>Vs. same period </a:t>
            </a:r>
          </a:p>
          <a:p>
            <a:pPr>
              <a:defRPr b="0">
                <a:solidFill>
                  <a:schemeClr val="accent2">
                    <a:lumMod val="75000"/>
                  </a:schemeClr>
                </a:solidFill>
              </a:defRPr>
            </a:pPr>
            <a:r>
              <a:rPr lang="en-IE" b="0" dirty="0" smtClean="0">
                <a:solidFill>
                  <a:schemeClr val="accent2">
                    <a:lumMod val="75000"/>
                  </a:schemeClr>
                </a:solidFill>
              </a:rPr>
              <a:t>Year ago</a:t>
            </a:r>
            <a:endParaRPr lang="en-IE" b="0" dirty="0">
              <a:solidFill>
                <a:schemeClr val="accent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66375765529308839"/>
          <c:y val="7.936507936507936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8789224263633715"/>
          <c:y val="4.5824271966004249E-2"/>
          <c:w val="0.6073563721201517"/>
          <c:h val="0.86091301087364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Grand 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</c:f>
              <c:numCache>
                <c:formatCode>#,##0.0;[Red]\-#,##0.0</c:formatCode>
                <c:ptCount val="1"/>
                <c:pt idx="0">
                  <c:v>9.27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Press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Sheet1!$B$3</c:f>
              <c:numCache>
                <c:formatCode>#,##0.0;[Red]\-#,##0.0</c:formatCode>
                <c:ptCount val="1"/>
                <c:pt idx="0">
                  <c:v>3.62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TV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Sheet1!$B$4</c:f>
              <c:numCache>
                <c:formatCode>#,##0.0;[Red]\-#,##0.0</c:formatCode>
                <c:ptCount val="1"/>
                <c:pt idx="0">
                  <c:v>12.06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Sheet1!$B$5</c:f>
              <c:numCache>
                <c:formatCode>#,##0.0;[Red]\-#,##0.0</c:formatCode>
                <c:ptCount val="1"/>
                <c:pt idx="0">
                  <c:v>3.76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Radio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Sheet1!$B$6</c:f>
              <c:numCache>
                <c:formatCode>#,##0.0;[Red]\-#,##0.0</c:formatCode>
                <c:ptCount val="1"/>
                <c:pt idx="0">
                  <c:v>-9.92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dLbl>
              <c:idx val="0"/>
              <c:layout>
                <c:manualLayout>
                  <c:x val="3.0864683581219014E-2"/>
                  <c:y val="2.083072949214681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Sheet1!$B$7</c:f>
              <c:numCache>
                <c:formatCode>#,##0.0;[Red]\-#,##0.0</c:formatCode>
                <c:ptCount val="1"/>
                <c:pt idx="0">
                  <c:v>100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Cinema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Sheet1!$B$8</c:f>
              <c:numCache>
                <c:formatCode>#,##0.0;[Red]\-#,##0.0</c:formatCode>
                <c:ptCount val="1"/>
                <c:pt idx="0">
                  <c:v>-2.44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70635904"/>
        <c:axId val="70637440"/>
      </c:barChart>
      <c:catAx>
        <c:axId val="706359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70637440"/>
        <c:crosses val="autoZero"/>
        <c:auto val="1"/>
        <c:lblAlgn val="ctr"/>
        <c:lblOffset val="100"/>
        <c:noMultiLvlLbl val="0"/>
      </c:catAx>
      <c:valAx>
        <c:axId val="70637440"/>
        <c:scaling>
          <c:orientation val="minMax"/>
        </c:scaling>
        <c:delete val="1"/>
        <c:axPos val="t"/>
        <c:numFmt formatCode="#,##0.0;[Red]\-#,##0.0" sourceLinked="1"/>
        <c:majorTickMark val="none"/>
        <c:minorTickMark val="none"/>
        <c:tickLblPos val="none"/>
        <c:crossAx val="70635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>
                <a:solidFill>
                  <a:schemeClr val="accent2">
                    <a:lumMod val="75000"/>
                  </a:schemeClr>
                </a:solidFill>
              </a:defRPr>
            </a:pPr>
            <a:r>
              <a:rPr lang="en-IE" sz="1200" b="0" i="0" baseline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Latest 3 months</a:t>
            </a:r>
            <a:endParaRPr lang="en-IE" sz="1200" dirty="0" smtClean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>
              <a:defRPr sz="1200" b="1">
                <a:solidFill>
                  <a:schemeClr val="accent2">
                    <a:lumMod val="75000"/>
                  </a:schemeClr>
                </a:solidFill>
              </a:defRPr>
            </a:pPr>
            <a:r>
              <a:rPr lang="en-IE" sz="1200" b="0" i="0" baseline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% Change</a:t>
            </a:r>
            <a:endParaRPr lang="en-IE" sz="1200" dirty="0" smtClean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>
              <a:defRPr sz="1200" b="1">
                <a:solidFill>
                  <a:schemeClr val="accent2">
                    <a:lumMod val="75000"/>
                  </a:schemeClr>
                </a:solidFill>
              </a:defRPr>
            </a:pPr>
            <a:r>
              <a:rPr lang="en-IE" sz="1200" b="0" i="0" baseline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Vs. same period </a:t>
            </a:r>
            <a:endParaRPr lang="en-IE" sz="1200" dirty="0" smtClean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>
              <a:defRPr sz="1200" b="1">
                <a:solidFill>
                  <a:schemeClr val="accent2">
                    <a:lumMod val="75000"/>
                  </a:schemeClr>
                </a:solidFill>
              </a:defRPr>
            </a:pPr>
            <a:r>
              <a:rPr lang="en-IE" sz="1200" b="0" i="0" baseline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Year ago</a:t>
            </a:r>
            <a:endParaRPr lang="en-IE" sz="1200" dirty="0">
              <a:solidFill>
                <a:schemeClr val="accent2">
                  <a:lumMod val="7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75212667495510421"/>
          <c:y val="4.23280423280423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82626130067075"/>
          <c:y val="3.2596758738491022E-2"/>
          <c:w val="0.6073563721201517"/>
          <c:h val="0.86091301087364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Press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</c:f>
              <c:numCache>
                <c:formatCode>#,##0.0;[Red]\-#,##0.0</c:formatCode>
                <c:ptCount val="1"/>
                <c:pt idx="0">
                  <c:v>3.6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National Press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Sheet1!$B$3</c:f>
              <c:numCache>
                <c:formatCode>#,##0.0;[Red]\-#,##0.0</c:formatCode>
                <c:ptCount val="1"/>
                <c:pt idx="0">
                  <c:v>8.3000000000000007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Regional Press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Sheet1!$B$4</c:f>
              <c:numCache>
                <c:formatCode>#,##0.0;[Red]\-#,##0.0</c:formatCode>
                <c:ptCount val="1"/>
                <c:pt idx="0">
                  <c:v>-3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Magazines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Sheet1!$B$5</c:f>
              <c:numCache>
                <c:formatCode>#,##0.0;[Red]\-#,##0.0</c:formatCode>
                <c:ptCount val="1"/>
                <c:pt idx="0">
                  <c:v>-12.7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9896448"/>
        <c:axId val="69918720"/>
      </c:barChart>
      <c:catAx>
        <c:axId val="698964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69918720"/>
        <c:crosses val="autoZero"/>
        <c:auto val="1"/>
        <c:lblAlgn val="ctr"/>
        <c:lblOffset val="100"/>
        <c:noMultiLvlLbl val="0"/>
      </c:catAx>
      <c:valAx>
        <c:axId val="69918720"/>
        <c:scaling>
          <c:orientation val="minMax"/>
        </c:scaling>
        <c:delete val="1"/>
        <c:axPos val="t"/>
        <c:numFmt formatCode="#,##0.0;[Red]\-#,##0.0" sourceLinked="1"/>
        <c:majorTickMark val="none"/>
        <c:minorTickMark val="none"/>
        <c:tickLblPos val="none"/>
        <c:crossAx val="69896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00B0F0"/>
                </a:solidFill>
              </a:defRPr>
            </a:pPr>
            <a:r>
              <a:rPr lang="en-IE" sz="1200" b="0" i="0" baseline="0" dirty="0" smtClean="0">
                <a:solidFill>
                  <a:srgbClr val="00B0F0"/>
                </a:solidFill>
                <a:effectLst/>
              </a:rPr>
              <a:t>YTD</a:t>
            </a:r>
            <a:endParaRPr lang="en-IE" sz="1200" dirty="0" smtClean="0">
              <a:solidFill>
                <a:srgbClr val="00B0F0"/>
              </a:solidFill>
              <a:effectLst/>
            </a:endParaRPr>
          </a:p>
          <a:p>
            <a:pPr>
              <a:defRPr sz="1200">
                <a:solidFill>
                  <a:srgbClr val="00B0F0"/>
                </a:solidFill>
              </a:defRPr>
            </a:pPr>
            <a:r>
              <a:rPr lang="en-IE" sz="1200" b="0" i="0" baseline="0" dirty="0" smtClean="0">
                <a:solidFill>
                  <a:srgbClr val="00B0F0"/>
                </a:solidFill>
                <a:effectLst/>
              </a:rPr>
              <a:t>% Change</a:t>
            </a:r>
            <a:endParaRPr lang="en-IE" sz="1200" dirty="0" smtClean="0">
              <a:solidFill>
                <a:srgbClr val="00B0F0"/>
              </a:solidFill>
              <a:effectLst/>
            </a:endParaRPr>
          </a:p>
          <a:p>
            <a:pPr>
              <a:defRPr sz="1200">
                <a:solidFill>
                  <a:srgbClr val="00B0F0"/>
                </a:solidFill>
              </a:defRPr>
            </a:pPr>
            <a:r>
              <a:rPr lang="en-IE" sz="1200" b="0" i="0" baseline="0" dirty="0" err="1" smtClean="0">
                <a:solidFill>
                  <a:srgbClr val="00B0F0"/>
                </a:solidFill>
                <a:effectLst/>
              </a:rPr>
              <a:t>Vs</a:t>
            </a:r>
            <a:r>
              <a:rPr lang="en-IE" sz="1200" b="0" i="0" baseline="0" dirty="0" smtClean="0">
                <a:solidFill>
                  <a:srgbClr val="00B0F0"/>
                </a:solidFill>
                <a:effectLst/>
              </a:rPr>
              <a:t> same period</a:t>
            </a:r>
            <a:endParaRPr lang="en-IE" sz="1200" dirty="0" smtClean="0">
              <a:solidFill>
                <a:srgbClr val="00B0F0"/>
              </a:solidFill>
              <a:effectLst/>
            </a:endParaRPr>
          </a:p>
          <a:p>
            <a:pPr>
              <a:defRPr sz="1200">
                <a:solidFill>
                  <a:srgbClr val="00B0F0"/>
                </a:solidFill>
              </a:defRPr>
            </a:pPr>
            <a:r>
              <a:rPr lang="en-IE" sz="1200" b="0" i="0" baseline="0" dirty="0" smtClean="0">
                <a:solidFill>
                  <a:srgbClr val="00B0F0"/>
                </a:solidFill>
                <a:effectLst/>
              </a:rPr>
              <a:t>Year ago</a:t>
            </a:r>
            <a:endParaRPr lang="en-IE" sz="1200" dirty="0">
              <a:solidFill>
                <a:srgbClr val="00B0F0"/>
              </a:solidFill>
              <a:effectLst/>
            </a:endParaRPr>
          </a:p>
        </c:rich>
      </c:tx>
      <c:layout>
        <c:manualLayout>
          <c:xMode val="edge"/>
          <c:yMode val="edge"/>
          <c:x val="0.40954010885854514"/>
          <c:y val="5.291005291005290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283051424127541"/>
          <c:y val="3.5242261383993667E-2"/>
          <c:w val="0.6073563721201517"/>
          <c:h val="0.86091301087364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Press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</c:f>
              <c:numCache>
                <c:formatCode>#,##0.0;[Red]\-#,##0.0</c:formatCode>
                <c:ptCount val="1"/>
                <c:pt idx="0">
                  <c:v>0.6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National Press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Sheet1!$B$3</c:f>
              <c:numCache>
                <c:formatCode>#,##0.0;[Red]\-#,##0.0</c:formatCode>
                <c:ptCount val="1"/>
                <c:pt idx="0">
                  <c:v>1.4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Regional Press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Sheet1!$B$4</c:f>
              <c:numCache>
                <c:formatCode>#,##0.0;[Red]\-#,##0.0</c:formatCode>
                <c:ptCount val="1"/>
                <c:pt idx="0">
                  <c:v>2.5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Magazines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Sheet1!$B$5</c:f>
              <c:numCache>
                <c:formatCode>#,##0.0;[Red]\-#,##0.0</c:formatCode>
                <c:ptCount val="1"/>
                <c:pt idx="0">
                  <c:v>-11.6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9854720"/>
        <c:axId val="69856256"/>
      </c:barChart>
      <c:catAx>
        <c:axId val="698547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69856256"/>
        <c:crosses val="autoZero"/>
        <c:auto val="1"/>
        <c:lblAlgn val="ctr"/>
        <c:lblOffset val="100"/>
        <c:noMultiLvlLbl val="0"/>
      </c:catAx>
      <c:valAx>
        <c:axId val="69856256"/>
        <c:scaling>
          <c:orientation val="minMax"/>
        </c:scaling>
        <c:delete val="1"/>
        <c:axPos val="t"/>
        <c:numFmt formatCode="#,##0.0;[Red]\-#,##0.0" sourceLinked="1"/>
        <c:majorTickMark val="none"/>
        <c:minorTickMark val="none"/>
        <c:tickLblPos val="none"/>
        <c:crossAx val="6985472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8.0246913580246909E-2"/>
          <c:y val="3.0395158938466026E-2"/>
          <c:w val="0.23679085253232235"/>
          <c:h val="0.89688163979502566"/>
        </c:manualLayout>
      </c:layout>
      <c:overlay val="0"/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28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1B108-3ED5-4970-88E5-C751378B0A80}" type="datetimeFigureOut">
              <a:rPr lang="en-IE" smtClean="0"/>
              <a:t>16/01/2015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546"/>
            <a:ext cx="2949099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28" y="9445546"/>
            <a:ext cx="2949099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114FD-27DA-4E1A-BD79-1AFFC67EF4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5227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A636E-637B-46FB-9630-B39162DCA743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30213-3389-4756-ADED-F048FFEFD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6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C025-3C03-490F-AAD2-1B5F1E4FAF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6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C025-3C03-490F-AAD2-1B5F1E4FAF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4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C025-3C03-490F-AAD2-1B5F1E4FAF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-White-Cover-Graphic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2835276"/>
            <a:ext cx="5667603" cy="1310218"/>
          </a:xfrm>
        </p:spPr>
        <p:txBody>
          <a:bodyPr wrap="square" tIns="0" bIns="0">
            <a:noAutofit/>
          </a:bodyPr>
          <a:lstStyle>
            <a:lvl1pPr algn="r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4154504"/>
            <a:ext cx="5667603" cy="569896"/>
          </a:xfrm>
        </p:spPr>
        <p:txBody>
          <a:bodyPr wrap="square" tIns="0" bIns="0"/>
          <a:lstStyle>
            <a:lvl1pPr marL="0" indent="0" algn="r">
              <a:lnSpc>
                <a:spcPct val="100000"/>
              </a:lnSpc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6040439" y="5998464"/>
            <a:ext cx="2891063" cy="697394"/>
          </a:xfrm>
        </p:spPr>
        <p:txBody>
          <a:bodyPr wrap="square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5F5F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Nielsen_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82" y="2438469"/>
            <a:ext cx="889600" cy="3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rt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©2012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801368"/>
            <a:ext cx="7876476" cy="2516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685800" y="5769864"/>
            <a:ext cx="7781544" cy="399086"/>
          </a:xfrm>
          <a:solidFill>
            <a:srgbClr val="009DD9"/>
          </a:solidFill>
          <a:ln>
            <a:noFill/>
          </a:ln>
        </p:spPr>
        <p:txBody>
          <a:bodyPr wrap="square" tIns="0" bIns="0" anchor="ctr" anchorCtr="0"/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58952" y="2177748"/>
            <a:ext cx="7711884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©2012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801368"/>
            <a:ext cx="4087178" cy="17700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811042" y="1801368"/>
            <a:ext cx="4087178" cy="17700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©2012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776657" y="1947672"/>
            <a:ext cx="7614868" cy="3462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6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632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3181946"/>
            <a:ext cx="6978810" cy="585216"/>
          </a:xfrm>
        </p:spPr>
        <p:txBody>
          <a:bodyPr wrap="square" anchor="t">
            <a:normAutofit/>
          </a:bodyPr>
          <a:lstStyle>
            <a:lvl1pPr algn="ctr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13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Divder Slide 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979453" y="3181946"/>
            <a:ext cx="6978810" cy="585216"/>
          </a:xfrm>
        </p:spPr>
        <p:txBody>
          <a:bodyPr wrap="square" anchor="t">
            <a:normAutofit/>
          </a:bodyPr>
          <a:lstStyle>
            <a:lvl1pPr algn="ctr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13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04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Final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64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ielsen_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82" y="2438469"/>
            <a:ext cx="889600" cy="314589"/>
          </a:xfrm>
          <a:prstGeom prst="rect">
            <a:avLst/>
          </a:prstGeom>
        </p:spPr>
      </p:pic>
      <p:pic>
        <p:nvPicPr>
          <p:cNvPr id="8" name="Picture 7" descr="PPT-White-Cover-Graphic-No-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6044184" y="5998464"/>
            <a:ext cx="2891063" cy="697394"/>
          </a:xfrm>
        </p:spPr>
        <p:txBody>
          <a:bodyPr wrap="square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2835276"/>
            <a:ext cx="5667603" cy="1310218"/>
          </a:xfrm>
        </p:spPr>
        <p:txBody>
          <a:bodyPr wrap="square" tIns="0" bIns="0">
            <a:noAutofit/>
          </a:bodyPr>
          <a:lstStyle>
            <a:lvl1pPr algn="r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4154504"/>
            <a:ext cx="5667603" cy="569896"/>
          </a:xfrm>
        </p:spPr>
        <p:txBody>
          <a:bodyPr wrap="square" tIns="0" bIns="0"/>
          <a:lstStyle>
            <a:lvl1pPr marL="0" indent="0" algn="r">
              <a:lnSpc>
                <a:spcPct val="100000"/>
              </a:lnSpc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3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itle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-Black-Cover-Graphic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7426" y="4797429"/>
            <a:ext cx="5486400" cy="66516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7"/>
          </p:nvPr>
        </p:nvSpPr>
        <p:spPr>
          <a:xfrm>
            <a:off x="247426" y="5997616"/>
            <a:ext cx="2891063" cy="697394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12" name="Picture 11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20" name="Picture 19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6889" y="3488801"/>
            <a:ext cx="5486938" cy="1310218"/>
          </a:xfrm>
        </p:spPr>
        <p:txBody>
          <a:bodyPr wrap="square" tIns="0" bIns="0">
            <a:noAutofit/>
          </a:bodyPr>
          <a:lstStyle>
            <a:lvl1pPr algn="l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itle Slide 2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-Black-Cover-Graphic-No-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7426" y="4797429"/>
            <a:ext cx="5486400" cy="66516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7"/>
          </p:nvPr>
        </p:nvSpPr>
        <p:spPr>
          <a:xfrm>
            <a:off x="247426" y="5998464"/>
            <a:ext cx="2891063" cy="697394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12" name="Picture 11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20" name="Picture 19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6889" y="3488801"/>
            <a:ext cx="5486938" cy="1310218"/>
          </a:xfrm>
        </p:spPr>
        <p:txBody>
          <a:bodyPr wrap="square" tIns="0" bIns="0">
            <a:noAutofit/>
          </a:bodyPr>
          <a:lstStyle>
            <a:lvl1pPr algn="l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78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8165465" cy="571500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5465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2020824"/>
            <a:ext cx="8165465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9" descr="PPT-Chart-Template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gray">
            <a:xfrm rot="16200000">
              <a:off x="-1078030" y="5582967"/>
              <a:ext cx="236540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sz="600" dirty="0" smtClean="0">
                  <a:solidFill>
                    <a:srgbClr val="5F5F5F"/>
                  </a:solidFill>
                  <a:latin typeface="Calibri"/>
                  <a:cs typeface="Calibri"/>
                </a:rPr>
                <a:t>Copyright ©2012 The Nielsen Company. Confidential and proprietary.</a:t>
              </a:r>
              <a:endParaRPr lang="en-US" sz="600" dirty="0">
                <a:solidFill>
                  <a:srgbClr val="5F5F5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7232904" cy="571500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7232904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1" y="2020824"/>
            <a:ext cx="5827078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5827079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Oval 12"/>
          <p:cNvSpPr/>
          <p:nvPr/>
        </p:nvSpPr>
        <p:spPr>
          <a:xfrm>
            <a:off x="8848016" y="6568281"/>
            <a:ext cx="209382" cy="209382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FFFFFF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8166672" cy="571500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©2012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8166672" cy="571500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lid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©2012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59" y="1801368"/>
            <a:ext cx="8186103" cy="25955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59" y="2095500"/>
            <a:ext cx="8186103" cy="3963987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38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gray">
          <a:xfrm rot="16200000">
            <a:off x="-1078031" y="1091630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©2012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020824"/>
            <a:ext cx="8165466" cy="4078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6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 cap="all" baseline="0">
          <a:solidFill>
            <a:srgbClr val="009DD9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lnSpc>
          <a:spcPct val="100000"/>
        </a:lnSpc>
        <a:spcBef>
          <a:spcPts val="800"/>
        </a:spcBef>
        <a:buClr>
          <a:srgbClr val="5F5F5F"/>
        </a:buClr>
        <a:buFont typeface="Arial"/>
        <a:buChar char="•"/>
        <a:defRPr sz="1800" kern="1200" baseline="0">
          <a:solidFill>
            <a:srgbClr val="5F5F5F"/>
          </a:solidFill>
          <a:latin typeface="+mn-lt"/>
          <a:ea typeface="+mn-ea"/>
          <a:cs typeface="+mn-cs"/>
        </a:defRPr>
      </a:lvl1pPr>
      <a:lvl2pPr marL="908050" indent="-457200" algn="l" defTabSz="457200" rtl="0" eaLnBrk="1" latinLnBrk="0" hangingPunct="1">
        <a:lnSpc>
          <a:spcPct val="100000"/>
        </a:lnSpc>
        <a:spcBef>
          <a:spcPts val="800"/>
        </a:spcBef>
        <a:buClr>
          <a:srgbClr val="5F5F5F"/>
        </a:buClr>
        <a:buFont typeface="Arial" pitchFamily="34" charset="0"/>
        <a:buChar char="•"/>
        <a:defRPr sz="1600" kern="1200" baseline="0">
          <a:solidFill>
            <a:srgbClr val="5F5F5F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lnSpc>
          <a:spcPct val="100000"/>
        </a:lnSpc>
        <a:spcBef>
          <a:spcPts val="700"/>
        </a:spcBef>
        <a:buClr>
          <a:srgbClr val="5F5F5F"/>
        </a:buClr>
        <a:buFont typeface="Arial"/>
        <a:buChar char="•"/>
        <a:defRPr sz="1400" kern="1200" baseline="0">
          <a:solidFill>
            <a:srgbClr val="5F5F5F"/>
          </a:solidFill>
          <a:latin typeface="+mn-lt"/>
          <a:ea typeface="+mn-ea"/>
          <a:cs typeface="+mn-cs"/>
        </a:defRPr>
      </a:lvl3pPr>
      <a:lvl4pPr marL="1825625" indent="-454025" algn="l" defTabSz="457200" rtl="0" eaLnBrk="1" latinLnBrk="0" hangingPunct="1">
        <a:lnSpc>
          <a:spcPct val="100000"/>
        </a:lnSpc>
        <a:spcBef>
          <a:spcPts val="700"/>
        </a:spcBef>
        <a:buClr>
          <a:srgbClr val="5F5F5F"/>
        </a:buClr>
        <a:buFont typeface="Arial" pitchFamily="34" charset="0"/>
        <a:buChar char="•"/>
        <a:defRPr sz="1200" kern="1200" baseline="0">
          <a:solidFill>
            <a:srgbClr val="5F5F5F"/>
          </a:solidFill>
          <a:latin typeface="+mn-lt"/>
          <a:ea typeface="+mn-ea"/>
          <a:cs typeface="+mn-cs"/>
        </a:defRPr>
      </a:lvl4pPr>
      <a:lvl5pPr marL="2286000" indent="-457200" algn="l" defTabSz="457200" rtl="0" eaLnBrk="1" latinLnBrk="0" hangingPunct="1">
        <a:lnSpc>
          <a:spcPct val="100000"/>
        </a:lnSpc>
        <a:spcBef>
          <a:spcPts val="700"/>
        </a:spcBef>
        <a:buClr>
          <a:srgbClr val="5F5F5F"/>
        </a:buClr>
        <a:buFont typeface="Arial" pitchFamily="34" charset="0"/>
        <a:buChar char="•"/>
        <a:defRPr sz="1200" kern="1200" baseline="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_f_monica3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60489" y="-4573"/>
            <a:ext cx="3883511" cy="68580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to </a:t>
            </a:r>
            <a:r>
              <a:rPr lang="en-US" dirty="0" smtClean="0"/>
              <a:t>November </a:t>
            </a:r>
            <a:r>
              <a:rPr lang="en-US" dirty="0" smtClean="0"/>
              <a:t>2014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US" dirty="0" smtClean="0"/>
              <a:t>Nielsen Ireland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Magazine </a:t>
            </a:r>
            <a:r>
              <a:rPr lang="en-US" dirty="0" err="1" smtClean="0"/>
              <a:t>ireland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leichschenkliges Dreieck 22"/>
          <p:cNvSpPr/>
          <p:nvPr/>
        </p:nvSpPr>
        <p:spPr>
          <a:xfrm rot="16200000">
            <a:off x="591150" y="3218850"/>
            <a:ext cx="4151700" cy="1676400"/>
          </a:xfrm>
          <a:prstGeom prst="triangle">
            <a:avLst>
              <a:gd name="adj" fmla="val 100000"/>
            </a:avLst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PRESSURE – All media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590550" y="1295400"/>
            <a:ext cx="8160322" cy="315118"/>
          </a:xfrm>
        </p:spPr>
        <p:txBody>
          <a:bodyPr/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Total Press Year-To-Date trends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(+0.6%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note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Jan-Nov)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- still behind All Media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(+3.8%)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038225" y="1977591"/>
            <a:ext cx="1296000" cy="1332000"/>
          </a:xfrm>
          <a:prstGeom prst="ellipse">
            <a:avLst/>
          </a:prstGeom>
          <a:solidFill>
            <a:srgbClr val="6ECF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895350" y="3028950"/>
            <a:ext cx="1584000" cy="154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695325" y="4152900"/>
            <a:ext cx="1980000" cy="198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600075" y="2009775"/>
            <a:ext cx="11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Maga</a:t>
            </a:r>
            <a:r>
              <a:rPr lang="de-DE" dirty="0" smtClean="0">
                <a:solidFill>
                  <a:schemeClr val="bg1"/>
                </a:solidFill>
              </a:rPr>
              <a:t>zines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90550" y="3107293"/>
            <a:ext cx="117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Total </a:t>
            </a:r>
            <a:r>
              <a:rPr lang="de-DE" dirty="0" smtClean="0">
                <a:solidFill>
                  <a:schemeClr val="bg1"/>
                </a:solidFill>
              </a:rPr>
              <a:t>Press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09600" y="4497943"/>
            <a:ext cx="157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</a:t>
            </a:r>
            <a:r>
              <a:rPr lang="de-DE" dirty="0" smtClean="0">
                <a:solidFill>
                  <a:schemeClr val="bg1"/>
                </a:solidFill>
              </a:rPr>
              <a:t>otal All Media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091458" y="2291001"/>
            <a:ext cx="11849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€</a:t>
            </a:r>
            <a:r>
              <a:rPr lang="de-DE" sz="1600" b="1" dirty="0" smtClean="0">
                <a:solidFill>
                  <a:schemeClr val="bg1"/>
                </a:solidFill>
              </a:rPr>
              <a:t>23.1</a:t>
            </a:r>
            <a:r>
              <a:rPr lang="de-DE" sz="1600" b="1" dirty="0" smtClean="0">
                <a:solidFill>
                  <a:schemeClr val="bg1"/>
                </a:solidFill>
              </a:rPr>
              <a:t>MEUR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de-DE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</a:t>
            </a:r>
            <a:r>
              <a:rPr lang="de-DE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.0MEUR</a:t>
            </a:r>
            <a:endParaRPr lang="de-DE" sz="14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de-DE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de-DE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11.6%</a:t>
            </a:r>
            <a:endParaRPr lang="de-DE" sz="14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041205" y="3373934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€</a:t>
            </a:r>
            <a:r>
              <a:rPr lang="de-DE" sz="1600" b="1" dirty="0" smtClean="0">
                <a:solidFill>
                  <a:schemeClr val="bg1"/>
                </a:solidFill>
              </a:rPr>
              <a:t>307</a:t>
            </a:r>
            <a:r>
              <a:rPr lang="de-DE" sz="1600" b="1" dirty="0" smtClean="0">
                <a:solidFill>
                  <a:schemeClr val="bg1"/>
                </a:solidFill>
              </a:rPr>
              <a:t>.0MEUR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400" dirty="0" smtClean="0">
                <a:solidFill>
                  <a:srgbClr val="FFFF00"/>
                </a:solidFill>
              </a:rPr>
              <a:t>+1.8MEUR</a:t>
            </a:r>
            <a:endParaRPr lang="de-DE" sz="1400" dirty="0" smtClean="0">
              <a:solidFill>
                <a:srgbClr val="FFFF00"/>
              </a:solidFill>
            </a:endParaRPr>
          </a:p>
          <a:p>
            <a:pPr algn="ctr"/>
            <a:r>
              <a:rPr lang="de-DE" sz="1400" dirty="0" smtClean="0">
                <a:solidFill>
                  <a:srgbClr val="FFFF00"/>
                </a:solidFill>
              </a:rPr>
              <a:t>+0.6</a:t>
            </a:r>
            <a:r>
              <a:rPr lang="de-DE" sz="1400" dirty="0" smtClean="0">
                <a:solidFill>
                  <a:srgbClr val="FFFF00"/>
                </a:solidFill>
              </a:rPr>
              <a:t>%</a:t>
            </a:r>
            <a:endParaRPr lang="de-DE" sz="1400" dirty="0" smtClean="0">
              <a:solidFill>
                <a:srgbClr val="FFFF00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041207" y="4764584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€736.3MEUR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400" dirty="0" smtClean="0">
                <a:solidFill>
                  <a:srgbClr val="FFFF00"/>
                </a:solidFill>
              </a:rPr>
              <a:t>+26.8MEUR</a:t>
            </a:r>
            <a:endParaRPr lang="de-DE" sz="1400" dirty="0" smtClean="0">
              <a:solidFill>
                <a:srgbClr val="FFFF00"/>
              </a:solidFill>
            </a:endParaRPr>
          </a:p>
          <a:p>
            <a:pPr algn="ctr"/>
            <a:r>
              <a:rPr lang="de-DE" sz="1400" dirty="0" smtClean="0">
                <a:solidFill>
                  <a:srgbClr val="FFFF00"/>
                </a:solidFill>
              </a:rPr>
              <a:t>+3.8%</a:t>
            </a:r>
            <a:endParaRPr lang="de-DE" sz="1400" dirty="0" smtClean="0">
              <a:solidFill>
                <a:srgbClr val="FFFF00"/>
              </a:solidFill>
            </a:endParaRPr>
          </a:p>
        </p:txBody>
      </p:sp>
      <p:sp>
        <p:nvSpPr>
          <p:cNvPr id="53" name="Text Placeholder 21"/>
          <p:cNvSpPr>
            <a:spLocks noGrp="1"/>
          </p:cNvSpPr>
          <p:nvPr>
            <p:ph type="body" idx="17"/>
          </p:nvPr>
        </p:nvSpPr>
        <p:spPr>
          <a:xfrm>
            <a:off x="594360" y="6373368"/>
            <a:ext cx="8165465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Source: Nielsen Ad Spend data – </a:t>
            </a:r>
            <a:r>
              <a:rPr lang="en-US" dirty="0" smtClean="0"/>
              <a:t> YTD data </a:t>
            </a:r>
            <a:r>
              <a:rPr lang="en-US" dirty="0"/>
              <a:t>to </a:t>
            </a:r>
            <a:r>
              <a:rPr lang="en-US" dirty="0" smtClean="0"/>
              <a:t>November </a:t>
            </a:r>
            <a:r>
              <a:rPr lang="en-US" dirty="0" smtClean="0"/>
              <a:t>2014.    </a:t>
            </a:r>
            <a:r>
              <a:rPr lang="en-US" dirty="0"/>
              <a:t>Latest 3 months data </a:t>
            </a:r>
            <a:r>
              <a:rPr lang="en-US" dirty="0" smtClean="0"/>
              <a:t>includes </a:t>
            </a:r>
            <a:r>
              <a:rPr lang="en-US" dirty="0" smtClean="0"/>
              <a:t>Sep 2014</a:t>
            </a:r>
            <a:r>
              <a:rPr lang="en-US" dirty="0" smtClean="0"/>
              <a:t>– </a:t>
            </a:r>
            <a:r>
              <a:rPr lang="en-US" dirty="0" smtClean="0"/>
              <a:t>Nov </a:t>
            </a:r>
            <a:r>
              <a:rPr lang="en-US" dirty="0" smtClean="0"/>
              <a:t>2014.</a:t>
            </a:r>
            <a:endParaRPr lang="en-US" dirty="0"/>
          </a:p>
        </p:txBody>
      </p:sp>
      <p:graphicFrame>
        <p:nvGraphicFramePr>
          <p:cNvPr id="41" name="Chart Placeholder 10"/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1495291986"/>
              </p:ext>
            </p:extLst>
          </p:nvPr>
        </p:nvGraphicFramePr>
        <p:xfrm>
          <a:off x="2469825" y="1828798"/>
          <a:ext cx="4114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5230" y="1661725"/>
            <a:ext cx="1093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smtClean="0">
                <a:solidFill>
                  <a:srgbClr val="00B0F0"/>
                </a:solidFill>
              </a:rPr>
              <a:t>YTD Ad Spend </a:t>
            </a:r>
            <a:endParaRPr lang="en-IE" sz="1200" dirty="0">
              <a:solidFill>
                <a:srgbClr val="00B0F0"/>
              </a:solidFill>
            </a:endParaRPr>
          </a:p>
        </p:txBody>
      </p:sp>
      <p:graphicFrame>
        <p:nvGraphicFramePr>
          <p:cNvPr id="1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906009"/>
              </p:ext>
            </p:extLst>
          </p:nvPr>
        </p:nvGraphicFramePr>
        <p:xfrm>
          <a:off x="4876800" y="1743075"/>
          <a:ext cx="4114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8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958457"/>
              </p:ext>
            </p:extLst>
          </p:nvPr>
        </p:nvGraphicFramePr>
        <p:xfrm>
          <a:off x="4810125" y="1828798"/>
          <a:ext cx="4343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Gleichschenkliges Dreieck 22"/>
          <p:cNvSpPr/>
          <p:nvPr/>
        </p:nvSpPr>
        <p:spPr>
          <a:xfrm rot="16200000">
            <a:off x="591150" y="3218850"/>
            <a:ext cx="4151700" cy="1676400"/>
          </a:xfrm>
          <a:prstGeom prst="triangle">
            <a:avLst>
              <a:gd name="adj" fmla="val 100000"/>
            </a:avLst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PRESSURE – total press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Magazines YTD spend 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€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23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.1m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Jan-Nov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‘14)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038225" y="1977591"/>
            <a:ext cx="1296000" cy="133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895350" y="3028950"/>
            <a:ext cx="1584000" cy="154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695325" y="4152900"/>
            <a:ext cx="1980000" cy="19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600075" y="2009775"/>
            <a:ext cx="11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Maga</a:t>
            </a:r>
            <a:r>
              <a:rPr lang="de-DE" dirty="0" smtClean="0">
                <a:solidFill>
                  <a:schemeClr val="bg1"/>
                </a:solidFill>
              </a:rPr>
              <a:t>zines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90550" y="3107293"/>
            <a:ext cx="107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</a:t>
            </a:r>
            <a:r>
              <a:rPr lang="de-DE" dirty="0" smtClean="0"/>
              <a:t>egi</a:t>
            </a:r>
            <a:r>
              <a:rPr lang="de-DE" dirty="0" smtClean="0">
                <a:solidFill>
                  <a:schemeClr val="bg1"/>
                </a:solidFill>
              </a:rPr>
              <a:t>onals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09600" y="4497943"/>
            <a:ext cx="106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</a:t>
            </a:r>
            <a:r>
              <a:rPr lang="de-DE" dirty="0" smtClean="0">
                <a:solidFill>
                  <a:schemeClr val="bg1"/>
                </a:solidFill>
              </a:rPr>
              <a:t>ationals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073353" y="2228092"/>
            <a:ext cx="1184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€</a:t>
            </a:r>
            <a:r>
              <a:rPr lang="de-DE" sz="1600" b="1" dirty="0" smtClean="0">
                <a:solidFill>
                  <a:schemeClr val="bg1"/>
                </a:solidFill>
              </a:rPr>
              <a:t>23</a:t>
            </a:r>
            <a:r>
              <a:rPr lang="de-DE" sz="1600" b="1" dirty="0" smtClean="0">
                <a:solidFill>
                  <a:schemeClr val="bg1"/>
                </a:solidFill>
              </a:rPr>
              <a:t>.1MEUR</a:t>
            </a:r>
            <a:endParaRPr lang="de-DE" sz="1600" b="1" dirty="0">
              <a:solidFill>
                <a:schemeClr val="bg1"/>
              </a:solidFill>
            </a:endParaRPr>
          </a:p>
          <a:p>
            <a:pPr algn="ctr"/>
            <a:r>
              <a:rPr lang="de-DE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de-DE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</a:t>
            </a:r>
            <a:r>
              <a:rPr lang="de-DE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.0MEUR</a:t>
            </a:r>
            <a:endParaRPr lang="de-DE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de-DE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de-DE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11.6%</a:t>
            </a:r>
            <a:endParaRPr lang="de-DE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093305" y="3373934"/>
            <a:ext cx="11849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€81.6MEUR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400" dirty="0" smtClean="0">
                <a:solidFill>
                  <a:srgbClr val="FFFF00"/>
                </a:solidFill>
              </a:rPr>
              <a:t>+</a:t>
            </a:r>
            <a:r>
              <a:rPr lang="de-DE" sz="1400" dirty="0" smtClean="0">
                <a:solidFill>
                  <a:srgbClr val="FFFF00"/>
                </a:solidFill>
              </a:rPr>
              <a:t>2</a:t>
            </a:r>
            <a:r>
              <a:rPr lang="de-DE" sz="1400" dirty="0" smtClean="0">
                <a:solidFill>
                  <a:srgbClr val="FFFF00"/>
                </a:solidFill>
              </a:rPr>
              <a:t>.0MEUR</a:t>
            </a:r>
            <a:endParaRPr lang="de-DE" sz="1400" dirty="0" smtClean="0">
              <a:solidFill>
                <a:srgbClr val="FFFF00"/>
              </a:solidFill>
            </a:endParaRPr>
          </a:p>
          <a:p>
            <a:pPr algn="ctr"/>
            <a:r>
              <a:rPr lang="de-DE" sz="1400" dirty="0" smtClean="0">
                <a:solidFill>
                  <a:srgbClr val="FFFF00"/>
                </a:solidFill>
              </a:rPr>
              <a:t>+2.5%</a:t>
            </a:r>
            <a:endParaRPr lang="de-DE" sz="1400" dirty="0" smtClean="0">
              <a:solidFill>
                <a:srgbClr val="FFFF00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041205" y="4764584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€</a:t>
            </a:r>
            <a:r>
              <a:rPr lang="de-DE" sz="1600" b="1" dirty="0" smtClean="0">
                <a:solidFill>
                  <a:schemeClr val="bg1"/>
                </a:solidFill>
              </a:rPr>
              <a:t>202</a:t>
            </a:r>
            <a:r>
              <a:rPr lang="de-DE" sz="1600" b="1" dirty="0" smtClean="0">
                <a:solidFill>
                  <a:schemeClr val="bg1"/>
                </a:solidFill>
              </a:rPr>
              <a:t>.2MEUR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400" dirty="0" smtClean="0">
                <a:solidFill>
                  <a:srgbClr val="FFFF00"/>
                </a:solidFill>
              </a:rPr>
              <a:t>+2</a:t>
            </a:r>
            <a:r>
              <a:rPr lang="de-DE" sz="1400" dirty="0" smtClean="0">
                <a:solidFill>
                  <a:srgbClr val="FFFF00"/>
                </a:solidFill>
              </a:rPr>
              <a:t>.8MEUR</a:t>
            </a:r>
            <a:endParaRPr lang="de-DE" sz="1400" dirty="0" smtClean="0">
              <a:solidFill>
                <a:srgbClr val="FFFF00"/>
              </a:solidFill>
            </a:endParaRPr>
          </a:p>
          <a:p>
            <a:pPr algn="ctr"/>
            <a:r>
              <a:rPr lang="de-DE" sz="1400" dirty="0" smtClean="0">
                <a:solidFill>
                  <a:srgbClr val="FFFF00"/>
                </a:solidFill>
              </a:rPr>
              <a:t>+1</a:t>
            </a:r>
            <a:r>
              <a:rPr lang="de-DE" sz="1400" dirty="0" smtClean="0">
                <a:solidFill>
                  <a:srgbClr val="FFFF00"/>
                </a:solidFill>
              </a:rPr>
              <a:t>.4%</a:t>
            </a:r>
            <a:endParaRPr lang="de-DE" sz="1400" dirty="0" smtClean="0">
              <a:solidFill>
                <a:srgbClr val="FFFF00"/>
              </a:solidFill>
            </a:endParaRPr>
          </a:p>
        </p:txBody>
      </p:sp>
      <p:sp>
        <p:nvSpPr>
          <p:cNvPr id="53" name="Text Placeholder 21"/>
          <p:cNvSpPr>
            <a:spLocks noGrp="1"/>
          </p:cNvSpPr>
          <p:nvPr>
            <p:ph type="body" idx="17"/>
          </p:nvPr>
        </p:nvSpPr>
        <p:spPr>
          <a:xfrm>
            <a:off x="594360" y="6373368"/>
            <a:ext cx="8165465" cy="365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Source: Nielsen Ad Spend data – YTD data </a:t>
            </a:r>
            <a:r>
              <a:rPr lang="en-US" dirty="0" smtClean="0"/>
              <a:t>to November </a:t>
            </a:r>
            <a:r>
              <a:rPr lang="en-US" dirty="0" smtClean="0"/>
              <a:t>2014.    Latest 3 months data includes </a:t>
            </a:r>
            <a:r>
              <a:rPr lang="en-US" dirty="0" smtClean="0"/>
              <a:t>Sep 2014-Nov 2014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1" name="Chart Placeholder 10"/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1336721923"/>
              </p:ext>
            </p:extLst>
          </p:nvPr>
        </p:nvGraphicFramePr>
        <p:xfrm>
          <a:off x="2287771" y="1800224"/>
          <a:ext cx="4487475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35230" y="1661725"/>
            <a:ext cx="1093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smtClean="0">
                <a:solidFill>
                  <a:srgbClr val="00B0F0"/>
                </a:solidFill>
              </a:rPr>
              <a:t>YTD Ad Spend </a:t>
            </a:r>
            <a:endParaRPr lang="en-IE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6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7_2010_Multicolor_Template_Standard_12_19_12">
  <a:themeElements>
    <a:clrScheme name="Multicolor">
      <a:dk1>
        <a:srgbClr val="5F5F5F"/>
      </a:dk1>
      <a:lt1>
        <a:srgbClr val="FFFFFF"/>
      </a:lt1>
      <a:dk2>
        <a:srgbClr val="000000"/>
      </a:dk2>
      <a:lt2>
        <a:srgbClr val="707276"/>
      </a:lt2>
      <a:accent1>
        <a:srgbClr val="009DD9"/>
      </a:accent1>
      <a:accent2>
        <a:srgbClr val="FF8300"/>
      </a:accent2>
      <a:accent3>
        <a:srgbClr val="B21DAC"/>
      </a:accent3>
      <a:accent4>
        <a:srgbClr val="D70036"/>
      </a:accent4>
      <a:accent5>
        <a:srgbClr val="707276"/>
      </a:accent5>
      <a:accent6>
        <a:srgbClr val="000000"/>
      </a:accent6>
      <a:hlink>
        <a:srgbClr val="B21DAC"/>
      </a:hlink>
      <a:folHlink>
        <a:srgbClr val="D700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CD00"/>
    </a:custClr>
    <a:custClr name="Dark Red">
      <a:srgbClr val="9B0C10"/>
    </a:custClr>
    <a:custClr name="Light Red">
      <a:srgbClr val="F69493"/>
    </a:custClr>
    <a:custClr name="Pale Red">
      <a:srgbClr val="FACAC7"/>
    </a:custClr>
    <a:custClr name="Dark Purple">
      <a:srgbClr val="80076B"/>
    </a:custClr>
    <a:custClr name="Light Purple">
      <a:srgbClr val="DE98D5"/>
    </a:custClr>
    <a:custClr name="Pale Purple">
      <a:srgbClr val="F0CCEB"/>
    </a:custClr>
    <a:custClr name="Dark Orange">
      <a:srgbClr val="F15722"/>
    </a:custClr>
    <a:custClr name="Light Orange">
      <a:srgbClr val="FCBC85"/>
    </a:custClr>
    <a:custClr name="Pale Orange">
      <a:srgbClr val="FEDBBD"/>
    </a:custClr>
    <a:custClr name="Dark Cyan">
      <a:srgbClr val="007FC7"/>
    </a:custClr>
    <a:custClr name="Light Cyan">
      <a:srgbClr val="6ECFF6"/>
    </a:custClr>
    <a:custClr name="Pale Cyan">
      <a:srgbClr val="B9E5FB"/>
    </a:custClr>
    <a:custClr name="Dark Green">
      <a:srgbClr val="218535"/>
    </a:custClr>
    <a:custClr name="Green">
      <a:srgbClr val="8DC63F"/>
    </a:custClr>
    <a:custClr name="Light Green">
      <a:srgbClr val="C4DF9B"/>
    </a:custClr>
    <a:custClr name="Pale Green">
      <a:srgbClr val="E0EED0"/>
    </a:custClr>
    <a:custClr name="Light Gray">
      <a:srgbClr val="B6B6B9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76CDE1D5F9BE4383275B3D115F066D" ma:contentTypeVersion="2" ma:contentTypeDescription="Create a new document." ma:contentTypeScope="" ma:versionID="0cc676c12e19d311ae773fbc687f8818">
  <xsd:schema xmlns:xsd="http://www.w3.org/2001/XMLSchema" xmlns:p="http://schemas.microsoft.com/office/2006/metadata/properties" xmlns:ns2="ea7ec9a4-77ba-4264-bb3a-15d654c9cacd" targetNamespace="http://schemas.microsoft.com/office/2006/metadata/properties" ma:root="true" ma:fieldsID="8a16c10bffb4b80881ac9fa9465cb5e4" ns2:_="">
    <xsd:import namespace="ea7ec9a4-77ba-4264-bb3a-15d654c9cacd"/>
    <xsd:element name="properties">
      <xsd:complexType>
        <xsd:sequence>
          <xsd:element name="documentManagement">
            <xsd:complexType>
              <xsd:all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a7ec9a4-77ba-4264-bb3a-15d654c9cacd" elementFormDefault="qualified">
    <xsd:import namespace="http://schemas.microsoft.com/office/2006/documentManagement/types"/>
    <xsd:element name="Topic" ma:index="8" nillable="true" ma:displayName="Topic" ma:description="Use the topic field to organize your library content and display in the summary view." ma:format="Dropdown" ma:internalName="Topic">
      <xsd:simpleType>
        <xsd:restriction base="dms:Choice">
          <xsd:enumeration value="External Events"/>
          <xsd:enumeration value="html E-Mails"/>
          <xsd:enumeration value="Internal Material"/>
          <xsd:enumeration value="Policies-Guidelines"/>
          <xsd:enumeration value="Creating Presentation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9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Topic xmlns="ea7ec9a4-77ba-4264-bb3a-15d654c9cacd">Creating Presentations</Topic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EC895E-7AF0-4711-88D2-87681D29C2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ec9a4-77ba-4264-bb3a-15d654c9cac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E78DD3C-4482-4353-B4D2-0AEBAB8193DB}">
  <ds:schemaRefs>
    <ds:schemaRef ds:uri="http://purl.org/dc/elements/1.1/"/>
    <ds:schemaRef ds:uri="ea7ec9a4-77ba-4264-bb3a-15d654c9cacd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20E7CE-EC27-445B-AEB1-CE1B2E0D6E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2007_2010_Multicolor_Template_Standard_12_19_12</Template>
  <TotalTime>2137</TotalTime>
  <Words>198</Words>
  <Application>Microsoft Office PowerPoint</Application>
  <PresentationFormat>On-screen Show (4:3)</PresentationFormat>
  <Paragraphs>62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2007_2010_Multicolor_Template_Standard_12_19_12</vt:lpstr>
      <vt:lpstr>Magazine ireland</vt:lpstr>
      <vt:lpstr>AD PRESSURE – All media</vt:lpstr>
      <vt:lpstr>AD PRESSURE – total press</vt:lpstr>
      <vt:lpstr>PowerPoint Presentation</vt:lpstr>
    </vt:vector>
  </TitlesOfParts>
  <Company>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2007-2010</dc:title>
  <dc:creator>Ellen Jantsch</dc:creator>
  <cp:lastModifiedBy>Daly, Elisa</cp:lastModifiedBy>
  <cp:revision>298</cp:revision>
  <cp:lastPrinted>2015-01-16T15:21:48Z</cp:lastPrinted>
  <dcterms:created xsi:type="dcterms:W3CDTF">2012-12-22T21:35:06Z</dcterms:created>
  <dcterms:modified xsi:type="dcterms:W3CDTF">2015-01-16T15:30:24Z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0x0101002376CDE1D5F9BE4383275B3D115F066D</vt:lpwstr>
  </property>
  <property fmtid="{D5CDD505-2E9C-101B-9397-08002B2CF9AE}" pid="3" name="TopicTitle1">
    <vt:lpwstr>Presentations</vt:lpwstr>
  </property>
  <property fmtid="{D5CDD505-2E9C-101B-9397-08002B2CF9AE}" pid="4" name="Region">
    <vt:lpwstr>*Global</vt:lpwstr>
  </property>
  <property fmtid="{D5CDD505-2E9C-101B-9397-08002B2CF9AE}" pid="5" name="PublishingRollupImage">
    <vt:lpwstr>&lt;img alt="" border="0" src="https://intranet.nielsen.com/ourcompany/insidenielsen/mktg/MktgImages/PowerPoint%20Template%202003.jpg" style="BORDER: 0px solid; "&gt;</vt:lpwstr>
  </property>
  <property fmtid="{D5CDD505-2E9C-101B-9397-08002B2CF9AE}" pid="6" name="FreshnessDate">
    <vt:lpwstr>2013-01-03T05:00:00+00:00</vt:lpwstr>
  </property>
  <property fmtid="{D5CDD505-2E9C-101B-9397-08002B2CF9AE}" pid="7" name="PrimaryContact">
    <vt:lpwstr>Jantsch, Ellen60253</vt:lpwstr>
  </property>
  <property fmtid="{D5CDD505-2E9C-101B-9397-08002B2CF9AE}" pid="8" name="Country">
    <vt:lpwstr>*Global</vt:lpwstr>
  </property>
  <property fmtid="{D5CDD505-2E9C-101B-9397-08002B2CF9AE}" pid="9" name="Order">
    <vt:r8>500</vt:r8>
  </property>
</Properties>
</file>